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0" r:id="rId6"/>
    <p:sldId id="261" r:id="rId7"/>
    <p:sldId id="262" r:id="rId8"/>
    <p:sldId id="259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108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7601-9221-483B-B5ED-D2E335DD696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07.02.2018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OBS Bruchhausen-Vilen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9CD-BD80-4E19-9C69-E2DAA1D3889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80963"/>
            <a:ext cx="46672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3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99460" y="365125"/>
            <a:ext cx="8254340" cy="1325563"/>
          </a:xfrm>
        </p:spPr>
        <p:txBody>
          <a:bodyPr/>
          <a:lstStyle>
            <a:lvl1pPr>
              <a:defRPr>
                <a:solidFill>
                  <a:srgbClr val="99CC00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7601-9221-483B-B5ED-D2E335DD696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07.02.2018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OBS Bruchhausen-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</a:rPr>
              <a:t>Vilsen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9CD-BD80-4E19-9C69-E2DAA1D3889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2152"/>
            <a:ext cx="1984999" cy="63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99CC0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7601-9221-483B-B5ED-D2E335DD696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07.02.2018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OBS Bruchhausen-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</a:rPr>
              <a:t>Vilsen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9CD-BD80-4E19-9C69-E2DAA1D3889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9831"/>
            <a:ext cx="3206750" cy="102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6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7601-9221-483B-B5ED-D2E335DD696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07.02.2018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F9CD-BD80-4E19-9C69-E2DAA1D3889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6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5052" y="2262544"/>
            <a:ext cx="10476566" cy="1353671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prstClr val="black"/>
                </a:solidFill>
              </a:rPr>
              <a:t>Herzlich </a:t>
            </a:r>
            <a:r>
              <a:rPr lang="de-DE" dirty="0" smtClean="0">
                <a:solidFill>
                  <a:prstClr val="black"/>
                </a:solidFill>
              </a:rPr>
              <a:t>Willkommen bei uns!</a:t>
            </a:r>
            <a:r>
              <a:rPr lang="de-DE" dirty="0">
                <a:solidFill>
                  <a:prstClr val="black"/>
                </a:solidFill>
              </a:rPr>
              <a:t/>
            </a:r>
            <a:br>
              <a:rPr lang="de-DE" dirty="0">
                <a:solidFill>
                  <a:prstClr val="black"/>
                </a:solidFill>
              </a:rPr>
            </a:br>
            <a:r>
              <a:rPr lang="de-DE" dirty="0">
                <a:solidFill>
                  <a:prstClr val="black"/>
                </a:solidFill>
              </a:rPr>
              <a:t>				</a:t>
            </a:r>
            <a:r>
              <a:rPr lang="de-DE" dirty="0" smtClean="0">
                <a:solidFill>
                  <a:prstClr val="black"/>
                </a:solidFill>
              </a:rPr>
              <a:t>          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Informationsabend</a:t>
            </a:r>
          </a:p>
          <a:p>
            <a:pPr lvl="0"/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für die Erziehungsberechtigten</a:t>
            </a:r>
          </a:p>
          <a:p>
            <a:pPr lvl="0"/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z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um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Thema „Abschlüsse an der Oberschule“ 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4" name="AutoShape 2" descr="Bildergebnis für oberschule bruchhausen-vils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Bildergebnis für oberschule bruchhausen-vils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0" name="Picture 6" descr="Bildergebnis für oberschule bruchhausen-vil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857" y="3212803"/>
            <a:ext cx="5321761" cy="220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3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Abschlüsse an unserer Schule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3600" dirty="0" smtClean="0"/>
              <a:t>Sekundarabschluss </a:t>
            </a:r>
            <a:r>
              <a:rPr lang="de-DE" sz="3600" dirty="0" smtClean="0">
                <a:latin typeface="Baskerville Old Face" panose="02020602080505020303" pitchFamily="18" charset="0"/>
              </a:rPr>
              <a:t>I</a:t>
            </a:r>
          </a:p>
          <a:p>
            <a:pPr marL="0" indent="0">
              <a:buNone/>
            </a:pPr>
            <a:r>
              <a:rPr lang="de-DE" sz="3600" dirty="0"/>
              <a:t>	</a:t>
            </a:r>
            <a:r>
              <a:rPr lang="de-DE" sz="3600" dirty="0" smtClean="0"/>
              <a:t>Hauptschulabschluss nach Klasse 9</a:t>
            </a:r>
          </a:p>
          <a:p>
            <a:endParaRPr lang="de-DE" sz="3600" dirty="0" smtClean="0"/>
          </a:p>
          <a:p>
            <a:r>
              <a:rPr lang="de-DE" sz="3600" dirty="0" smtClean="0"/>
              <a:t>Hauptschulabschluss nach Klasse 10</a:t>
            </a:r>
          </a:p>
          <a:p>
            <a:endParaRPr lang="de-DE" sz="3600" dirty="0" smtClean="0"/>
          </a:p>
          <a:p>
            <a:r>
              <a:rPr lang="de-DE" sz="3600" dirty="0" smtClean="0"/>
              <a:t>Sekundarabschluss </a:t>
            </a:r>
            <a:r>
              <a:rPr lang="de-DE" sz="3600" dirty="0" smtClean="0">
                <a:latin typeface="Bodoni Bk BT" panose="02070603070706020303" pitchFamily="18" charset="0"/>
              </a:rPr>
              <a:t>I</a:t>
            </a:r>
            <a:r>
              <a:rPr lang="de-DE" sz="3600" dirty="0" smtClean="0"/>
              <a:t> Realschulabschluss</a:t>
            </a:r>
          </a:p>
          <a:p>
            <a:endParaRPr lang="de-DE" sz="3600" dirty="0" smtClean="0"/>
          </a:p>
          <a:p>
            <a:r>
              <a:rPr lang="de-DE" sz="3600" dirty="0" smtClean="0"/>
              <a:t>Erweiterter Sekundarabschluss </a:t>
            </a:r>
            <a:r>
              <a:rPr lang="de-DE" sz="3600" dirty="0" smtClean="0">
                <a:latin typeface="Baskerville Old Face" panose="02020602080505020303" pitchFamily="18" charset="0"/>
              </a:rPr>
              <a:t>I </a:t>
            </a:r>
            <a:endParaRPr lang="de-DE" sz="3600" dirty="0">
              <a:latin typeface="Baskerville Old Face" panose="02020602080505020303" pitchFamily="18" charset="0"/>
            </a:endParaRPr>
          </a:p>
        </p:txBody>
      </p:sp>
      <p:pic>
        <p:nvPicPr>
          <p:cNvPr id="4" name="Grafik 3" descr="C:\Users\Frauke\AppData\Local\Microsoft\Windows\INetCache\IE\W0UWLBU9\Estudante%20de%20filosofia%20no%20início%20e%20no%20fim%20do%20semestre[1]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" t="9353" r="48814" b="7653"/>
          <a:stretch/>
        </p:blipFill>
        <p:spPr bwMode="auto">
          <a:xfrm>
            <a:off x="8353500" y="1674383"/>
            <a:ext cx="2818130" cy="33299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8074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Grundsätzliches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de-DE" sz="3600" b="1" dirty="0" smtClean="0">
                <a:solidFill>
                  <a:srgbClr val="FF0000"/>
                </a:solidFill>
              </a:rPr>
              <a:t>Besondere Bedingungen</a:t>
            </a:r>
          </a:p>
          <a:p>
            <a:pPr>
              <a:lnSpc>
                <a:spcPct val="150000"/>
              </a:lnSpc>
            </a:pPr>
            <a:r>
              <a:rPr lang="de-DE" sz="3600" b="1" dirty="0" smtClean="0">
                <a:solidFill>
                  <a:schemeClr val="accent6"/>
                </a:solidFill>
              </a:rPr>
              <a:t>Alle übrigen Fächer</a:t>
            </a:r>
          </a:p>
          <a:p>
            <a:pPr marL="0" indent="0">
              <a:lnSpc>
                <a:spcPct val="150000"/>
              </a:lnSpc>
              <a:buNone/>
            </a:pPr>
            <a:endParaRPr lang="de-DE" sz="3600" b="1" dirty="0" smtClean="0">
              <a:solidFill>
                <a:schemeClr val="accent6"/>
              </a:solidFill>
            </a:endParaRPr>
          </a:p>
          <a:p>
            <a:pPr algn="r">
              <a:lnSpc>
                <a:spcPct val="150000"/>
              </a:lnSpc>
            </a:pPr>
            <a:r>
              <a:rPr lang="de-DE" dirty="0" smtClean="0"/>
              <a:t>Ausgleichsregelung</a:t>
            </a:r>
          </a:p>
          <a:p>
            <a:pPr>
              <a:lnSpc>
                <a:spcPct val="150000"/>
              </a:lnSpc>
            </a:pPr>
            <a:r>
              <a:rPr lang="de-DE" dirty="0"/>
              <a:t>Ein Ausgleichsfach muss die gleiche Anzahl an Stunden haben oder maximal </a:t>
            </a:r>
            <a:r>
              <a:rPr lang="de-DE" dirty="0" smtClean="0"/>
              <a:t>eine </a:t>
            </a:r>
            <a:r>
              <a:rPr lang="de-DE" dirty="0"/>
              <a:t>Stunde weniger. 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 smtClean="0"/>
              <a:t>Profilfächer können kein Hauptfach ausgleichen. 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65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99460" y="365125"/>
            <a:ext cx="8707058" cy="1325563"/>
          </a:xfrm>
        </p:spPr>
        <p:txBody>
          <a:bodyPr>
            <a:normAutofit/>
          </a:bodyPr>
          <a:lstStyle/>
          <a:p>
            <a:r>
              <a:rPr lang="de-DE" sz="4000" b="1" dirty="0" smtClean="0"/>
              <a:t>Sekundarabschluss </a:t>
            </a:r>
            <a:r>
              <a:rPr lang="de-DE" sz="4000" b="1" dirty="0" smtClean="0">
                <a:latin typeface="Baskerville Old Face" panose="02020602080505020303" pitchFamily="18" charset="0"/>
              </a:rPr>
              <a:t>I</a:t>
            </a:r>
            <a:r>
              <a:rPr lang="de-DE" sz="4000" b="1" dirty="0" smtClean="0"/>
              <a:t> Hauptschulabschluss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Ausreichende Leistungen in allen Fächern </a:t>
            </a:r>
          </a:p>
          <a:p>
            <a:endParaRPr lang="de-DE" dirty="0" smtClean="0"/>
          </a:p>
          <a:p>
            <a:r>
              <a:rPr lang="de-DE" sz="2400" dirty="0" smtClean="0"/>
              <a:t>Abschluss </a:t>
            </a:r>
            <a:r>
              <a:rPr lang="de-DE" sz="2400" dirty="0"/>
              <a:t>wird erreicht mit </a:t>
            </a:r>
            <a:r>
              <a:rPr lang="de-DE" sz="2400" dirty="0" smtClean="0"/>
              <a:t>1 x Note 5</a:t>
            </a:r>
            <a:endParaRPr lang="de-DE" sz="2400" dirty="0"/>
          </a:p>
          <a:p>
            <a:r>
              <a:rPr lang="de-DE" sz="2400" dirty="0"/>
              <a:t>Abschluss wird erreicht mit </a:t>
            </a:r>
            <a:r>
              <a:rPr lang="de-DE" sz="2400" dirty="0" smtClean="0"/>
              <a:t>2 x Note 5 wenn: 2 x Note 3 </a:t>
            </a:r>
            <a:r>
              <a:rPr lang="de-DE" sz="2400" dirty="0"/>
              <a:t>als Ausgleich</a:t>
            </a:r>
          </a:p>
          <a:p>
            <a:r>
              <a:rPr lang="de-DE" sz="2400" dirty="0"/>
              <a:t>Abschluss wird erreicht mit </a:t>
            </a:r>
            <a:r>
              <a:rPr lang="de-DE" sz="2400" dirty="0" smtClean="0"/>
              <a:t>1 x Note 6 </a:t>
            </a:r>
            <a:r>
              <a:rPr lang="de-DE" sz="2400" dirty="0"/>
              <a:t>wenn: </a:t>
            </a:r>
          </a:p>
          <a:p>
            <a:pPr marL="0" indent="0">
              <a:buNone/>
            </a:pPr>
            <a:r>
              <a:rPr lang="de-DE" sz="2400" dirty="0" smtClean="0"/>
              <a:t>   1 x Note 2 </a:t>
            </a:r>
            <a:r>
              <a:rPr lang="de-DE" sz="2400" dirty="0"/>
              <a:t>oder </a:t>
            </a:r>
            <a:r>
              <a:rPr lang="de-DE" sz="2400" dirty="0" smtClean="0"/>
              <a:t>2 x Note 3 </a:t>
            </a:r>
            <a:r>
              <a:rPr lang="de-DE" sz="2400" dirty="0"/>
              <a:t>als Ausgleich</a:t>
            </a:r>
          </a:p>
          <a:p>
            <a:r>
              <a:rPr lang="de-DE" sz="2400" dirty="0"/>
              <a:t>Abschluss wird erreicht mit 3x5 wenn:</a:t>
            </a:r>
          </a:p>
          <a:p>
            <a:pPr marL="0" indent="0">
              <a:buNone/>
            </a:pPr>
            <a:r>
              <a:rPr lang="de-DE" sz="2400" dirty="0" smtClean="0"/>
              <a:t>   2 x Note 3 </a:t>
            </a:r>
            <a:r>
              <a:rPr lang="de-DE" sz="2400" dirty="0"/>
              <a:t>als Ausgleich </a:t>
            </a:r>
          </a:p>
          <a:p>
            <a:r>
              <a:rPr lang="de-DE" sz="2400" dirty="0"/>
              <a:t>Eine 5 in Französisch ist nicht relevant</a:t>
            </a:r>
            <a:endParaRPr lang="de-DE" sz="2400" dirty="0" smtClean="0"/>
          </a:p>
        </p:txBody>
      </p:sp>
      <p:pic>
        <p:nvPicPr>
          <p:cNvPr id="4" name="Grafik 3" descr="C:\Users\Frauke\AppData\Local\Microsoft\Windows\INetCache\IE\W0UWLBU9\abc-148020_960_720[1]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80"/>
          <a:stretch/>
        </p:blipFill>
        <p:spPr bwMode="auto">
          <a:xfrm>
            <a:off x="8776445" y="3765176"/>
            <a:ext cx="2158027" cy="24954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494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Der Realschulabschluss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2x E-Kurs mit Note 4 </a:t>
            </a:r>
            <a:r>
              <a:rPr lang="de-DE" dirty="0"/>
              <a:t>oder besser</a:t>
            </a:r>
          </a:p>
          <a:p>
            <a:r>
              <a:rPr lang="de-DE" dirty="0">
                <a:solidFill>
                  <a:srgbClr val="FF0000"/>
                </a:solidFill>
              </a:rPr>
              <a:t>2x G-Kurs mit Note 3 </a:t>
            </a:r>
            <a:r>
              <a:rPr lang="de-DE" dirty="0"/>
              <a:t>oder besser</a:t>
            </a:r>
          </a:p>
          <a:p>
            <a:r>
              <a:rPr lang="de-DE" dirty="0">
                <a:solidFill>
                  <a:schemeClr val="accent6"/>
                </a:solidFill>
              </a:rPr>
              <a:t>2 beliebige Fächer mit Note 3</a:t>
            </a:r>
          </a:p>
          <a:p>
            <a:r>
              <a:rPr lang="de-DE" dirty="0"/>
              <a:t>Eine Fünf </a:t>
            </a:r>
            <a:r>
              <a:rPr lang="de-DE" dirty="0" smtClean="0"/>
              <a:t>in den übrigen Fächern ohne </a:t>
            </a:r>
            <a:r>
              <a:rPr lang="de-DE" dirty="0"/>
              <a:t>Ausgleich</a:t>
            </a:r>
          </a:p>
          <a:p>
            <a:pPr algn="r"/>
            <a:r>
              <a:rPr lang="de-DE" sz="2400" dirty="0"/>
              <a:t>Abschluss wird erreicht mit 2x5 wenn:</a:t>
            </a:r>
          </a:p>
          <a:p>
            <a:pPr marL="0" indent="0" algn="r">
              <a:buNone/>
            </a:pPr>
            <a:r>
              <a:rPr lang="de-DE" sz="2400" dirty="0"/>
              <a:t>2x3 als Ausgleich</a:t>
            </a:r>
          </a:p>
          <a:p>
            <a:pPr algn="r"/>
            <a:r>
              <a:rPr lang="de-DE" sz="2400" dirty="0"/>
              <a:t>Abschluss wird erreicht mit 1x6 wenn: </a:t>
            </a:r>
          </a:p>
          <a:p>
            <a:pPr marL="0" indent="0" algn="r">
              <a:buNone/>
            </a:pPr>
            <a:r>
              <a:rPr lang="de-DE" sz="2400" dirty="0"/>
              <a:t>1x2 oder 2x3 als Ausgleich</a:t>
            </a:r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4" name="Grafik 3" descr="C:\Users\Frauke\AppData\Local\Microsoft\Windows\INetCache\IE\4K7BF2W3\Lernen_schwitzen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201" y="4096870"/>
            <a:ext cx="1814905" cy="2020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730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Der Erweiterte Sekundarabschluss </a:t>
            </a:r>
            <a:r>
              <a:rPr lang="de-DE" b="1" dirty="0" smtClean="0">
                <a:latin typeface="Baskerville Old Face" panose="02020602080505020303" pitchFamily="18" charset="0"/>
              </a:rPr>
              <a:t>I</a:t>
            </a:r>
            <a:endParaRPr lang="de-DE" b="1" dirty="0">
              <a:latin typeface="Baskerville Old Face" panose="02020602080505020303" pitchFamily="18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38200" y="5756180"/>
            <a:ext cx="105156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endParaRPr lang="de-DE" sz="2800" dirty="0">
              <a:solidFill>
                <a:prstClr val="black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04046" y="1825625"/>
            <a:ext cx="10349753" cy="3813175"/>
          </a:xfrm>
        </p:spPr>
        <p:txBody>
          <a:bodyPr>
            <a:normAutofit fontScale="92500" lnSpcReduction="2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3 E-Kurse mit </a:t>
            </a:r>
            <a:r>
              <a:rPr lang="de-DE" dirty="0" smtClean="0">
                <a:solidFill>
                  <a:srgbClr val="FF0000"/>
                </a:solidFill>
              </a:rPr>
              <a:t>Note 3 </a:t>
            </a:r>
            <a:r>
              <a:rPr lang="de-DE" dirty="0"/>
              <a:t>oder besser</a:t>
            </a:r>
          </a:p>
          <a:p>
            <a:r>
              <a:rPr lang="de-DE" dirty="0">
                <a:solidFill>
                  <a:srgbClr val="FF0000"/>
                </a:solidFill>
              </a:rPr>
              <a:t>1 E-Kurs mit </a:t>
            </a:r>
            <a:r>
              <a:rPr lang="de-DE" dirty="0" smtClean="0">
                <a:solidFill>
                  <a:srgbClr val="FF0000"/>
                </a:solidFill>
              </a:rPr>
              <a:t>Note 4 </a:t>
            </a:r>
            <a:r>
              <a:rPr lang="de-DE" dirty="0">
                <a:solidFill>
                  <a:srgbClr val="FF0000"/>
                </a:solidFill>
              </a:rPr>
              <a:t>oder ein G-Kurs mit der Note 2</a:t>
            </a:r>
          </a:p>
          <a:p>
            <a:r>
              <a:rPr lang="de-DE" dirty="0">
                <a:solidFill>
                  <a:schemeClr val="accent6"/>
                </a:solidFill>
              </a:rPr>
              <a:t>Durchschnitt Restfächer: 3,0 </a:t>
            </a:r>
            <a:r>
              <a:rPr lang="de-DE" dirty="0"/>
              <a:t>oder besser </a:t>
            </a:r>
          </a:p>
          <a:p>
            <a:r>
              <a:rPr lang="de-DE" dirty="0"/>
              <a:t>Eine Fünf ohne </a:t>
            </a:r>
            <a:r>
              <a:rPr lang="de-DE" dirty="0" smtClean="0"/>
              <a:t>Ausgleich (Restfächer)</a:t>
            </a:r>
            <a:endParaRPr lang="de-DE" dirty="0"/>
          </a:p>
          <a:p>
            <a:pPr algn="r"/>
            <a:r>
              <a:rPr lang="de-DE" dirty="0"/>
              <a:t>Abschluss wird erreicht mit 2x5 wenn:</a:t>
            </a:r>
          </a:p>
          <a:p>
            <a:pPr marL="0" indent="0" algn="r">
              <a:buNone/>
            </a:pPr>
            <a:r>
              <a:rPr lang="de-DE" dirty="0"/>
              <a:t>2x3 als Ausgleich</a:t>
            </a:r>
          </a:p>
          <a:p>
            <a:pPr algn="r"/>
            <a:r>
              <a:rPr lang="de-DE" dirty="0"/>
              <a:t>Abschluss wird erreicht mit 1x6 wenn: </a:t>
            </a:r>
          </a:p>
          <a:p>
            <a:pPr marL="0" indent="0" algn="r">
              <a:buNone/>
            </a:pPr>
            <a:r>
              <a:rPr lang="de-DE" dirty="0"/>
              <a:t>1x2 oder 2x3 als Ausgleich</a:t>
            </a:r>
          </a:p>
          <a:p>
            <a:pPr algn="r"/>
            <a:r>
              <a:rPr lang="de-DE" dirty="0"/>
              <a:t>3x5 mit 2x3 </a:t>
            </a:r>
          </a:p>
        </p:txBody>
      </p:sp>
      <p:pic>
        <p:nvPicPr>
          <p:cNvPr id="6" name="Grafik 5" descr="C:\Users\Frauke\AppData\Local\Microsoft\Windows\INetCache\IE\OOJ6E720\education-lightbulb-rf[1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158" y="3777836"/>
            <a:ext cx="1820677" cy="2218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303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98072" y="338231"/>
            <a:ext cx="8254340" cy="1325563"/>
          </a:xfrm>
        </p:spPr>
        <p:txBody>
          <a:bodyPr>
            <a:normAutofit/>
          </a:bodyPr>
          <a:lstStyle/>
          <a:p>
            <a:r>
              <a:rPr lang="de-DE" sz="4000" b="1" dirty="0" smtClean="0"/>
              <a:t>Schriftliche und mündliche  Prüfungen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u="sng" dirty="0" smtClean="0"/>
              <a:t>Schriftlich</a:t>
            </a:r>
          </a:p>
          <a:p>
            <a:r>
              <a:rPr lang="de-DE" dirty="0" smtClean="0"/>
              <a:t>Deutsch</a:t>
            </a:r>
            <a:endParaRPr lang="de-DE" dirty="0"/>
          </a:p>
          <a:p>
            <a:r>
              <a:rPr lang="de-DE" dirty="0"/>
              <a:t>Mathematik</a:t>
            </a:r>
          </a:p>
          <a:p>
            <a:r>
              <a:rPr lang="de-DE" dirty="0" smtClean="0"/>
              <a:t>Englisch (nur in Jahrgang 10)</a:t>
            </a:r>
            <a:endParaRPr lang="de-DE" dirty="0"/>
          </a:p>
          <a:p>
            <a:pPr marL="0" indent="0">
              <a:buNone/>
            </a:pPr>
            <a:r>
              <a:rPr lang="de-DE" u="sng" dirty="0" smtClean="0"/>
              <a:t>Mündlich</a:t>
            </a:r>
            <a:endParaRPr lang="de-DE" u="sng" dirty="0"/>
          </a:p>
          <a:p>
            <a:r>
              <a:rPr lang="de-DE" sz="2000" dirty="0" smtClean="0"/>
              <a:t>Mündliche Prüfung in Englisch (Übung in Jahrgang 9, Pflicht in Jahrgang 10). </a:t>
            </a:r>
          </a:p>
          <a:p>
            <a:r>
              <a:rPr lang="de-DE" sz="2000" dirty="0" smtClean="0"/>
              <a:t>Mündliche </a:t>
            </a:r>
            <a:r>
              <a:rPr lang="de-DE" sz="2000" dirty="0"/>
              <a:t>Prüfung in einem selbst gewählten Fach, </a:t>
            </a:r>
            <a:r>
              <a:rPr lang="de-DE" sz="2000" dirty="0" smtClean="0"/>
              <a:t>das in dem </a:t>
            </a:r>
            <a:r>
              <a:rPr lang="de-DE" sz="2000" dirty="0" smtClean="0"/>
              <a:t>Schuljahr unterrichtet wurde, </a:t>
            </a:r>
            <a:r>
              <a:rPr lang="de-DE" sz="2000" dirty="0" smtClean="0"/>
              <a:t>zum </a:t>
            </a:r>
            <a:r>
              <a:rPr lang="de-DE" sz="2000" dirty="0"/>
              <a:t>Beispiel Biologie, Erdkunde…</a:t>
            </a:r>
          </a:p>
          <a:p>
            <a:r>
              <a:rPr lang="de-DE" sz="2000" dirty="0"/>
              <a:t>Eine Prüfung in einem </a:t>
            </a:r>
            <a:r>
              <a:rPr lang="de-DE" sz="2000" dirty="0" smtClean="0"/>
              <a:t>Profilfach ist möglich</a:t>
            </a:r>
          </a:p>
          <a:p>
            <a:pPr marL="0" indent="0">
              <a:buNone/>
            </a:pPr>
            <a:r>
              <a:rPr lang="de-DE" sz="2000" dirty="0" smtClean="0"/>
              <a:t>   (Profil Sprachen, Gesundheit und Soziales, Wirtschaft, Technik)</a:t>
            </a:r>
          </a:p>
        </p:txBody>
      </p:sp>
      <p:pic>
        <p:nvPicPr>
          <p:cNvPr id="4" name="Grafik 3" descr="C:\Users\Frauke\AppData\Local\Microsoft\Windows\INetCache\IE\4K7BF2W3\questionnaire-2834264_960_720[1]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217" y="1395935"/>
            <a:ext cx="2667635" cy="2667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354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Sonstiges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Verfahren zur schriftlichen Prüfung:</a:t>
            </a:r>
          </a:p>
          <a:p>
            <a:r>
              <a:rPr lang="de-DE" dirty="0"/>
              <a:t>Die gesamte Klasse schreibt die Prüfungen in Mathematik und Deutsch.</a:t>
            </a:r>
          </a:p>
          <a:p>
            <a:r>
              <a:rPr lang="de-DE" dirty="0"/>
              <a:t>Für die Abgänger nach Klasse 9 zählt die Arbeit als Prüfung (1/3 der Note).</a:t>
            </a:r>
          </a:p>
          <a:p>
            <a:r>
              <a:rPr lang="de-DE" dirty="0"/>
              <a:t>Für diejenigen, die die 10. Klasse </a:t>
            </a:r>
            <a:r>
              <a:rPr lang="de-DE" dirty="0" smtClean="0"/>
              <a:t>besuchen, </a:t>
            </a:r>
            <a:r>
              <a:rPr lang="de-DE" dirty="0"/>
              <a:t>ist es eine Klassenarbeit. </a:t>
            </a:r>
          </a:p>
          <a:p>
            <a:r>
              <a:rPr lang="de-DE" dirty="0"/>
              <a:t>Grund: </a:t>
            </a:r>
            <a:r>
              <a:rPr lang="de-DE" dirty="0" smtClean="0"/>
              <a:t>Übung </a:t>
            </a:r>
            <a:r>
              <a:rPr lang="de-DE" dirty="0"/>
              <a:t>einer Prüfung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4411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Vielen Dank für Ihre Aufmerksamkeit. </a:t>
            </a:r>
            <a:b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Gibt es Fragen???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597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Benutzerdefiniert</PresentationFormat>
  <Paragraphs>66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1_Office Theme</vt:lpstr>
      <vt:lpstr>Herzlich Willkommen bei uns!                </vt:lpstr>
      <vt:lpstr>Abschlüsse an unserer Schule</vt:lpstr>
      <vt:lpstr>Grundsätzliches</vt:lpstr>
      <vt:lpstr>Sekundarabschluss I Hauptschulabschluss</vt:lpstr>
      <vt:lpstr>Der Realschulabschluss</vt:lpstr>
      <vt:lpstr>Der Erweiterte Sekundarabschluss I</vt:lpstr>
      <vt:lpstr>Schriftliche und mündliche  Prüfungen</vt:lpstr>
      <vt:lpstr>Sonstiges</vt:lpstr>
      <vt:lpstr>Vielen Dank für Ihre Aufmerksamkeit.   Gibt es Fragen???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    an unserer Schule!</dc:title>
  <dc:creator>Lehrer 1</dc:creator>
  <cp:lastModifiedBy>Frauke</cp:lastModifiedBy>
  <cp:revision>29</cp:revision>
  <dcterms:created xsi:type="dcterms:W3CDTF">2017-10-20T10:05:59Z</dcterms:created>
  <dcterms:modified xsi:type="dcterms:W3CDTF">2018-02-07T13:18:16Z</dcterms:modified>
</cp:coreProperties>
</file>